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  <p:sldMasterId id="2147483746" r:id="rId2"/>
    <p:sldMasterId id="2147483733" r:id="rId3"/>
  </p:sldMasterIdLst>
  <p:notesMasterIdLst>
    <p:notesMasterId r:id="rId14"/>
  </p:notesMasterIdLst>
  <p:sldIdLst>
    <p:sldId id="379" r:id="rId4"/>
    <p:sldId id="380" r:id="rId5"/>
    <p:sldId id="386" r:id="rId6"/>
    <p:sldId id="387" r:id="rId7"/>
    <p:sldId id="388" r:id="rId8"/>
    <p:sldId id="381" r:id="rId9"/>
    <p:sldId id="382" r:id="rId10"/>
    <p:sldId id="383" r:id="rId11"/>
    <p:sldId id="384" r:id="rId12"/>
    <p:sldId id="385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72" userDrawn="1">
          <p15:clr>
            <a:srgbClr val="A4A3A4"/>
          </p15:clr>
        </p15:guide>
        <p15:guide id="4" pos="3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02D"/>
    <a:srgbClr val="595959"/>
    <a:srgbClr val="16DFDA"/>
    <a:srgbClr val="30F358"/>
    <a:srgbClr val="30F35F"/>
    <a:srgbClr val="1240C7"/>
    <a:srgbClr val="1157C7"/>
    <a:srgbClr val="1D8BC4"/>
    <a:srgbClr val="2BC9D0"/>
    <a:srgbClr val="187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75" autoAdjust="0"/>
    <p:restoredTop sz="94802"/>
  </p:normalViewPr>
  <p:slideViewPr>
    <p:cSldViewPr snapToGrid="0" snapToObjects="1">
      <p:cViewPr varScale="1">
        <p:scale>
          <a:sx n="76" d="100"/>
          <a:sy n="76" d="100"/>
        </p:scale>
        <p:origin x="276" y="52"/>
      </p:cViewPr>
      <p:guideLst>
        <p:guide orient="horz" pos="1620"/>
        <p:guide pos="2880"/>
        <p:guide orient="horz" pos="972"/>
        <p:guide pos="33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46" d="100"/>
          <a:sy n="146" d="100"/>
        </p:scale>
        <p:origin x="3736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BF5F8-0ABE-F041-B053-C6E9A0DA689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20791-EC40-7341-8BCC-58405AAD9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96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ine titl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10779" y="416572"/>
            <a:ext cx="8197998" cy="643302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lnSpc>
                <a:spcPct val="90000"/>
              </a:lnSpc>
              <a:defRPr sz="4000" b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slide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10779" y="1149929"/>
            <a:ext cx="8197998" cy="3027218"/>
          </a:xfrm>
          <a:prstGeom prst="rect">
            <a:avLst/>
          </a:prstGeom>
        </p:spPr>
        <p:txBody>
          <a:bodyPr lIns="0"/>
          <a:lstStyle>
            <a:lvl1pPr marL="0" indent="0" algn="l">
              <a:spcBef>
                <a:spcPts val="600"/>
              </a:spcBef>
              <a:spcAft>
                <a:spcPts val="0"/>
              </a:spcAft>
              <a:buClr>
                <a:srgbClr val="D3002D"/>
              </a:buClr>
              <a:buFontTx/>
              <a:buNone/>
              <a:defRPr sz="2000" b="0" i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  <a:lvl2pPr marL="514350" indent="-168275" algn="l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/>
              <a:buChar char="•"/>
              <a:defRPr sz="1600" b="0" i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2pPr>
            <a:lvl3pPr marL="796925" indent="-168275" algn="l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/>
              <a:buChar char="•"/>
              <a:defRPr sz="1600" b="0" i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3pPr>
            <a:lvl4pPr marL="1085850" indent="-168275" algn="l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/>
              <a:buChar char="•"/>
              <a:defRPr sz="1600" b="0" i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66926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10779" y="416571"/>
            <a:ext cx="8206637" cy="1218265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lnSpc>
                <a:spcPct val="90000"/>
              </a:lnSpc>
              <a:defRPr sz="4000" b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slide title</a:t>
            </a:r>
            <a:br>
              <a:rPr lang="en-US" dirty="0"/>
            </a:br>
            <a:r>
              <a:rPr lang="en-US" dirty="0"/>
              <a:t>for two-line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10779" y="1724891"/>
            <a:ext cx="8206637" cy="2508265"/>
          </a:xfrm>
          <a:prstGeom prst="rect">
            <a:avLst/>
          </a:prstGeom>
        </p:spPr>
        <p:txBody>
          <a:bodyPr lIns="0"/>
          <a:lstStyle>
            <a:lvl1pPr marL="0" indent="0" algn="l">
              <a:spcBef>
                <a:spcPts val="600"/>
              </a:spcBef>
              <a:buClr>
                <a:srgbClr val="D3002D"/>
              </a:buClr>
              <a:buFontTx/>
              <a:buNone/>
              <a:defRPr sz="2000" b="0" i="0">
                <a:solidFill>
                  <a:srgbClr val="D9D9D9"/>
                </a:solidFill>
                <a:latin typeface="Arial"/>
                <a:cs typeface="Arial"/>
              </a:defRPr>
            </a:lvl1pPr>
            <a:lvl2pPr marL="514350" indent="-168275" algn="l">
              <a:spcBef>
                <a:spcPts val="0"/>
              </a:spcBef>
              <a:buClr>
                <a:schemeClr val="bg1">
                  <a:lumMod val="85000"/>
                </a:schemeClr>
              </a:buClr>
              <a:buFont typeface="Arial"/>
              <a:buChar char="•"/>
              <a:defRPr sz="1600" b="0" i="0">
                <a:solidFill>
                  <a:srgbClr val="D9D9D9"/>
                </a:solidFill>
                <a:latin typeface="Arial"/>
                <a:cs typeface="Arial"/>
              </a:defRPr>
            </a:lvl2pPr>
            <a:lvl3pPr marL="796925" indent="-168275" algn="l">
              <a:spcBef>
                <a:spcPts val="0"/>
              </a:spcBef>
              <a:buClr>
                <a:schemeClr val="bg1">
                  <a:lumMod val="85000"/>
                </a:schemeClr>
              </a:buClr>
              <a:buFont typeface="Arial"/>
              <a:buChar char="•"/>
              <a:defRPr sz="1600" b="0" i="0">
                <a:solidFill>
                  <a:srgbClr val="D9D9D9"/>
                </a:solidFill>
                <a:latin typeface="Arial"/>
                <a:cs typeface="Arial"/>
              </a:defRPr>
            </a:lvl3pPr>
            <a:lvl4pPr marL="1085850" indent="-168275" algn="l">
              <a:spcBef>
                <a:spcPts val="0"/>
              </a:spcBef>
              <a:buClr>
                <a:schemeClr val="bg1">
                  <a:lumMod val="85000"/>
                </a:schemeClr>
              </a:buClr>
              <a:buFont typeface="Arial"/>
              <a:buChar char="•"/>
              <a:defRPr sz="1600" b="0" i="0">
                <a:solidFill>
                  <a:srgbClr val="D9D9D9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1376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ine title w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10779" y="349516"/>
            <a:ext cx="8196228" cy="68957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4000" b="1">
                <a:solidFill>
                  <a:srgbClr val="D9D9D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10940" y="1144623"/>
            <a:ext cx="3941728" cy="427919"/>
          </a:xfrm>
          <a:prstGeom prst="rect">
            <a:avLst/>
          </a:prstGeom>
        </p:spPr>
        <p:txBody>
          <a:bodyPr lIns="0" anchor="b"/>
          <a:lstStyle>
            <a:lvl1pPr marL="0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2000" b="1" i="0">
                <a:solidFill>
                  <a:srgbClr val="D9D9D9"/>
                </a:solidFill>
                <a:latin typeface="Arial"/>
                <a:cs typeface="Arial"/>
              </a:defRPr>
            </a:lvl1pPr>
            <a:lvl2pPr marL="346075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1600" b="0" i="0">
                <a:solidFill>
                  <a:srgbClr val="7F7F7F"/>
                </a:solidFill>
                <a:latin typeface="Arial"/>
                <a:cs typeface="Arial"/>
              </a:defRPr>
            </a:lvl2pPr>
            <a:lvl3pPr marL="628650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1600" b="0" i="0">
                <a:solidFill>
                  <a:srgbClr val="7F7F7F"/>
                </a:solidFill>
                <a:latin typeface="Arial"/>
                <a:cs typeface="Arial"/>
              </a:defRPr>
            </a:lvl3pPr>
            <a:lvl4pPr marL="917575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1600" b="0" i="0">
                <a:solidFill>
                  <a:srgbClr val="7F7F7F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F2858-AEB7-E94E-B85B-72F7470B91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2533" y="1144623"/>
            <a:ext cx="4053776" cy="439229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2000" b="1">
                <a:solidFill>
                  <a:srgbClr val="D9D9D9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subhead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8A0F96-A72A-0949-BE1F-FF2EC5DA0A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779" y="1639096"/>
            <a:ext cx="3941889" cy="2586539"/>
          </a:xfrm>
          <a:prstGeom prst="rect">
            <a:avLst/>
          </a:prstGeom>
        </p:spPr>
        <p:txBody>
          <a:bodyPr lIns="0"/>
          <a:lstStyle>
            <a:lvl1pPr marL="0" indent="182880">
              <a:spcBef>
                <a:spcPts val="6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rgbClr val="D9D9D9"/>
                </a:solidFill>
              </a:defRPr>
            </a:lvl1pPr>
            <a:lvl2pPr marL="18288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2pPr>
            <a:lvl3pPr marL="36576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3pPr>
            <a:lvl4pPr marL="54864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4pPr>
            <a:lvl5pPr marL="73152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E9EB5A-375D-744C-9402-23D17043E8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52532" y="1639097"/>
            <a:ext cx="4054475" cy="2586538"/>
          </a:xfrm>
          <a:prstGeom prst="rect">
            <a:avLst/>
          </a:prstGeom>
        </p:spPr>
        <p:txBody>
          <a:bodyPr lIns="0"/>
          <a:lstStyle>
            <a:lvl1pPr marL="0" indent="182880">
              <a:spcBef>
                <a:spcPts val="6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rgbClr val="D9D9D9"/>
                </a:solidFill>
              </a:defRPr>
            </a:lvl1pPr>
            <a:lvl2pPr marL="18288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2pPr>
            <a:lvl3pPr marL="36576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3pPr>
            <a:lvl4pPr marL="54864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4pPr>
            <a:lvl5pPr marL="73152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9095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ine titl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10779" y="416571"/>
            <a:ext cx="8197998" cy="629447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lnSpc>
                <a:spcPct val="90000"/>
              </a:lnSpc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slide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10779" y="1122219"/>
            <a:ext cx="8197998" cy="3069454"/>
          </a:xfrm>
          <a:prstGeom prst="rect">
            <a:avLst/>
          </a:prstGeom>
        </p:spPr>
        <p:txBody>
          <a:bodyPr lIns="0"/>
          <a:lstStyle>
            <a:lvl1pPr marL="0" indent="0" algn="l">
              <a:spcBef>
                <a:spcPts val="600"/>
              </a:spcBef>
              <a:buClr>
                <a:srgbClr val="D3002D"/>
              </a:buClr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514350" indent="-168275" algn="l"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796925" indent="-168275" algn="l"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1085850" indent="-168275" algn="l"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7260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10779" y="416571"/>
            <a:ext cx="8206637" cy="122519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lnSpc>
                <a:spcPct val="90000"/>
              </a:lnSpc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slide title</a:t>
            </a:r>
            <a:br>
              <a:rPr lang="en-US" dirty="0"/>
            </a:br>
            <a:r>
              <a:rPr lang="en-US" dirty="0"/>
              <a:t>for two-line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10779" y="1738745"/>
            <a:ext cx="8206637" cy="2494411"/>
          </a:xfrm>
          <a:prstGeom prst="rect">
            <a:avLst/>
          </a:prstGeom>
        </p:spPr>
        <p:txBody>
          <a:bodyPr lIns="0"/>
          <a:lstStyle>
            <a:lvl1pPr marL="0" indent="0" algn="l">
              <a:spcBef>
                <a:spcPts val="600"/>
              </a:spcBef>
              <a:buClr>
                <a:srgbClr val="D3002D"/>
              </a:buClr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514350" indent="-168275" algn="l"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796925" indent="-168275" algn="l"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1085850" indent="-168275" algn="l"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81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ine title w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10779" y="349515"/>
            <a:ext cx="8196228" cy="661867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4000" b="1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10940" y="1130768"/>
            <a:ext cx="3941728" cy="427919"/>
          </a:xfrm>
          <a:prstGeom prst="rect">
            <a:avLst/>
          </a:prstGeom>
        </p:spPr>
        <p:txBody>
          <a:bodyPr lIns="0" anchor="b"/>
          <a:lstStyle>
            <a:lvl1pPr marL="0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20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  <a:lvl2pPr marL="346075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1600" b="0" i="0">
                <a:solidFill>
                  <a:srgbClr val="7F7F7F"/>
                </a:solidFill>
                <a:latin typeface="Arial"/>
                <a:cs typeface="Arial"/>
              </a:defRPr>
            </a:lvl2pPr>
            <a:lvl3pPr marL="628650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1600" b="0" i="0">
                <a:solidFill>
                  <a:srgbClr val="7F7F7F"/>
                </a:solidFill>
                <a:latin typeface="Arial"/>
                <a:cs typeface="Arial"/>
              </a:defRPr>
            </a:lvl3pPr>
            <a:lvl4pPr marL="917575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1600" b="0" i="0">
                <a:solidFill>
                  <a:srgbClr val="7F7F7F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F2858-AEB7-E94E-B85B-72F7470B91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2533" y="1130768"/>
            <a:ext cx="4053776" cy="439229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2000" b="1">
                <a:solidFill>
                  <a:srgbClr val="262626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subhead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8A0F96-A72A-0949-BE1F-FF2EC5DA0A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779" y="1625241"/>
            <a:ext cx="3941889" cy="2579613"/>
          </a:xfrm>
          <a:prstGeom prst="rect">
            <a:avLst/>
          </a:prstGeom>
        </p:spPr>
        <p:txBody>
          <a:bodyPr lIns="0"/>
          <a:lstStyle>
            <a:lvl1pPr marL="0" indent="182880">
              <a:spcBef>
                <a:spcPts val="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</a:defRPr>
            </a:lvl1pPr>
            <a:lvl2pPr marL="18288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2pPr>
            <a:lvl3pPr marL="36576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3pPr>
            <a:lvl4pPr marL="54864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4pPr>
            <a:lvl5pPr marL="73152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E9EB5A-375D-744C-9402-23D17043E8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52532" y="1625242"/>
            <a:ext cx="4054475" cy="2579612"/>
          </a:xfrm>
          <a:prstGeom prst="rect">
            <a:avLst/>
          </a:prstGeom>
        </p:spPr>
        <p:txBody>
          <a:bodyPr lIns="0"/>
          <a:lstStyle>
            <a:lvl1pPr marL="0" indent="182880">
              <a:spcBef>
                <a:spcPts val="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</a:defRPr>
            </a:lvl1pPr>
            <a:lvl2pPr marL="18288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2pPr>
            <a:lvl3pPr marL="36576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3pPr>
            <a:lvl4pPr marL="54864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4pPr>
            <a:lvl5pPr marL="73152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970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342" y="2713289"/>
            <a:ext cx="8169021" cy="1371808"/>
          </a:xfrm>
          <a:prstGeom prst="rect">
            <a:avLst/>
          </a:prstGeom>
        </p:spPr>
        <p:txBody>
          <a:bodyPr lIns="54864" anchor="ctr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insert presentation title here</a:t>
            </a:r>
          </a:p>
          <a:p>
            <a:r>
              <a:rPr lang="en-US" dirty="0"/>
              <a:t>Second level</a:t>
            </a:r>
            <a:br>
              <a:rPr lang="en-US" dirty="0"/>
            </a:b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83183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3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BB8983-4F6A-EF4E-93A9-86540F67E3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3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2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393180-4F59-CC4E-98CB-0DFCBD175D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4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F593CB-B1C8-D74D-A5DB-31688FBC0B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61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FC9D7BB-309F-6C48-8BD9-D256072B4A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deep learning and time-series forecasting to reduce transit delays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5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83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a </a:t>
            </a:r>
            <a:r>
              <a:rPr lang="en-US" dirty="0" err="1"/>
              <a:t>publically</a:t>
            </a:r>
            <a:r>
              <a:rPr lang="en-US" dirty="0"/>
              <a:t> available dataset on streetcar delays to create a model to predict and prevent delays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Apply time series forecasting to understand the seasonal nature of delays and deep learning to predict delays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 of: 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Applying deep learning to a raw dataset in structured tabular format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Transforming ill-formed address information into map visualizations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Combining multiple data types (continuous, categorical and text) in a single deep learning model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00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problem: streetcar delays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510779" y="1149929"/>
            <a:ext cx="5244069" cy="302721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Toronto has the biggest network streetcar network in North America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Advantages: greener / lower </a:t>
            </a:r>
            <a:r>
              <a:rPr lang="en-US" dirty="0" err="1"/>
              <a:t>labour</a:t>
            </a:r>
            <a:r>
              <a:rPr lang="en-US" dirty="0"/>
              <a:t> cost than buses; cheaper than subways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Major disadvantage: delays trigger gridlock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Prevent gridlock by predicting and preventing delays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44B0BA-21BB-4BC2-8B64-42ADA993B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848" y="2390076"/>
            <a:ext cx="3263317" cy="183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8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510779" y="1149929"/>
            <a:ext cx="8197998" cy="19707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~70 k records with details of all streetcar delays since January 2014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error checking on data entry = messy data: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Invalid routes, vehicles, and direction of travel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Locations are free-form, inconsistent descriptions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Interesting, real-world dataset that demands serious effort to prepare for machine learning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289C3D-6F37-481F-BAE1-B8D5B101E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8" y="3198366"/>
            <a:ext cx="8548382" cy="97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dataset: locations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2CC184-59D5-4594-942E-E770CE2BB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66" y="1192402"/>
            <a:ext cx="766193" cy="2398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4AA464-F248-4980-903F-750448DD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297" y="1192402"/>
            <a:ext cx="787636" cy="2465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98F5D6-6C4D-4DD0-AE3E-3C9C65FFB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871" y="1192402"/>
            <a:ext cx="1047661" cy="23980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3B92EA-BBFE-408B-96AC-AF24B8E44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471" y="1658623"/>
            <a:ext cx="2995715" cy="153275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F5DE9BFC-33F0-4EB2-B380-08432454F45E}"/>
              </a:ext>
            </a:extLst>
          </p:cNvPr>
          <p:cNvSpPr/>
          <p:nvPr/>
        </p:nvSpPr>
        <p:spPr>
          <a:xfrm>
            <a:off x="1291905" y="2233889"/>
            <a:ext cx="766193" cy="3151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9E5F0D8-271D-4E3D-89EA-9A28B6BAAFC1}"/>
              </a:ext>
            </a:extLst>
          </p:cNvPr>
          <p:cNvSpPr/>
          <p:nvPr/>
        </p:nvSpPr>
        <p:spPr>
          <a:xfrm>
            <a:off x="3083532" y="2233889"/>
            <a:ext cx="766193" cy="3151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BDA9B31-6111-4D0D-91E6-BD79EA4A96D0}"/>
              </a:ext>
            </a:extLst>
          </p:cNvPr>
          <p:cNvSpPr/>
          <p:nvPr/>
        </p:nvSpPr>
        <p:spPr>
          <a:xfrm>
            <a:off x="5071405" y="2233889"/>
            <a:ext cx="766193" cy="3151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6995AB-E7F9-4A71-9BA7-6E7E75179390}"/>
              </a:ext>
            </a:extLst>
          </p:cNvPr>
          <p:cNvSpPr txBox="1"/>
          <p:nvPr/>
        </p:nvSpPr>
        <p:spPr>
          <a:xfrm>
            <a:off x="1278325" y="2583701"/>
            <a:ext cx="8499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Clean </a:t>
            </a:r>
            <a:r>
              <a:rPr lang="en-US" sz="1400" i="1" dirty="0">
                <a:solidFill>
                  <a:schemeClr val="bg1"/>
                </a:solidFill>
              </a:rPr>
              <a:t>custom code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B93420-F54D-46BB-99E8-1DF034648771}"/>
              </a:ext>
            </a:extLst>
          </p:cNvPr>
          <p:cNvSpPr txBox="1"/>
          <p:nvPr/>
        </p:nvSpPr>
        <p:spPr>
          <a:xfrm>
            <a:off x="2992786" y="2583701"/>
            <a:ext cx="9170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Geocode </a:t>
            </a:r>
            <a:r>
              <a:rPr lang="en-US" sz="1400" i="1" dirty="0">
                <a:solidFill>
                  <a:schemeClr val="bg1"/>
                </a:solidFill>
              </a:rPr>
              <a:t>Google Geocode API</a:t>
            </a:r>
            <a:endParaRPr lang="en-CA" sz="1400" i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AF12F4-6509-4302-818A-5FD3D4087056}"/>
              </a:ext>
            </a:extLst>
          </p:cNvPr>
          <p:cNvSpPr txBox="1"/>
          <p:nvPr/>
        </p:nvSpPr>
        <p:spPr>
          <a:xfrm>
            <a:off x="5017678" y="2583701"/>
            <a:ext cx="899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Visualize</a:t>
            </a:r>
          </a:p>
          <a:p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i="1" dirty="0">
                <a:solidFill>
                  <a:schemeClr val="bg1"/>
                </a:solidFill>
              </a:rPr>
              <a:t>Folium</a:t>
            </a:r>
            <a:endParaRPr lang="en-CA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17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36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14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47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83628"/>
      </p:ext>
    </p:extLst>
  </p:cSld>
  <p:clrMapOvr>
    <a:masterClrMapping/>
  </p:clrMapOvr>
</p:sld>
</file>

<file path=ppt/theme/theme1.xml><?xml version="1.0" encoding="utf-8"?>
<a:theme xmlns:a="http://schemas.openxmlformats.org/drawingml/2006/main" name="2_Red Gradient 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Red Gradient 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6_Title Slide [option 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6273</TotalTime>
  <Words>191</Words>
  <Application>Microsoft Office PowerPoint</Application>
  <PresentationFormat>On-screen Show (16:9)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2_Red Gradient line</vt:lpstr>
      <vt:lpstr>3_Red Gradient line</vt:lpstr>
      <vt:lpstr>6_Title Slide [option 1]</vt:lpstr>
      <vt:lpstr>PowerPoint Presentation</vt:lpstr>
      <vt:lpstr>Introduction</vt:lpstr>
      <vt:lpstr>The problem: streetcar delays</vt:lpstr>
      <vt:lpstr>The dataset</vt:lpstr>
      <vt:lpstr>The dataset: locations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O'Reilly Media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 Vondrak</dc:creator>
  <cp:lastModifiedBy>MARK Ryan</cp:lastModifiedBy>
  <cp:revision>258</cp:revision>
  <cp:lastPrinted>2018-11-12T18:44:27Z</cp:lastPrinted>
  <dcterms:created xsi:type="dcterms:W3CDTF">2018-07-24T00:02:08Z</dcterms:created>
  <dcterms:modified xsi:type="dcterms:W3CDTF">2019-05-06T00:54:44Z</dcterms:modified>
</cp:coreProperties>
</file>